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Poppins" charset="1" panose="00000500000000000000"/>
      <p:regular r:id="rId23"/>
    </p:embeddedFont>
    <p:embeddedFont>
      <p:font typeface="Poppins Bold" charset="1" panose="00000800000000000000"/>
      <p:regular r:id="rId24"/>
    </p:embeddedFont>
    <p:embeddedFont>
      <p:font typeface="Canva Sans" charset="1" panose="020B0503030501040103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https://d9ll783ij6lm4.cloudfront.net" TargetMode="External" Type="http://schemas.openxmlformats.org/officeDocument/2006/relationships/hyperlink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97502" y="5590237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420234" y="-1717598"/>
            <a:ext cx="3735531" cy="37355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47857" y="-643475"/>
            <a:ext cx="1286950" cy="128695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757394" y="7522582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8757394" y="2609401"/>
            <a:ext cx="8340555" cy="4784041"/>
            <a:chOff x="0" y="0"/>
            <a:chExt cx="7981950" cy="45783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19345" t="0" r="-19345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430651" y="3880896"/>
            <a:ext cx="8934279" cy="1839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88"/>
              </a:lnSpc>
              <a:spcBef>
                <a:spcPct val="0"/>
              </a:spcBef>
            </a:pPr>
            <a:r>
              <a:rPr lang="en-US" sz="10206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TrueStock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47857" y="5514037"/>
            <a:ext cx="8542054" cy="511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6"/>
              </a:lnSpc>
              <a:spcBef>
                <a:spcPct val="0"/>
              </a:spcBef>
            </a:pPr>
            <a:r>
              <a:rPr lang="en-US" b="true" sz="2883" spc="-57">
                <a:solidFill>
                  <a:srgbClr val="5B98BA"/>
                </a:solidFill>
                <a:latin typeface="Poppins Bold"/>
                <a:ea typeface="Poppins Bold"/>
                <a:cs typeface="Poppins Bold"/>
                <a:sym typeface="Poppins Bold"/>
              </a:rPr>
              <a:t>Gestión Inteligente de Inventario para Pymes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47857" y="1741068"/>
            <a:ext cx="1673102" cy="47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0"/>
              </a:lnSpc>
              <a:spcBef>
                <a:spcPct val="0"/>
              </a:spcBef>
            </a:pPr>
            <a:r>
              <a:rPr lang="en-US" b="true" sz="2657" spc="-5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Capstone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893589" y="272882"/>
            <a:ext cx="13585104" cy="9741235"/>
          </a:xfrm>
          <a:custGeom>
            <a:avLst/>
            <a:gdLst/>
            <a:ahLst/>
            <a:cxnLst/>
            <a:rect r="r" b="b" t="t" l="l"/>
            <a:pathLst>
              <a:path h="9741235" w="13585104">
                <a:moveTo>
                  <a:pt x="0" y="0"/>
                </a:moveTo>
                <a:lnTo>
                  <a:pt x="13585105" y="0"/>
                </a:lnTo>
                <a:lnTo>
                  <a:pt x="13585105" y="9741236"/>
                </a:lnTo>
                <a:lnTo>
                  <a:pt x="0" y="97412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59" t="-1471" r="-1055" b="-15378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513444" y="2017288"/>
            <a:ext cx="210057" cy="210057"/>
            <a:chOff x="0" y="0"/>
            <a:chExt cx="55324" cy="5532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5324" cy="55324"/>
            </a:xfrm>
            <a:custGeom>
              <a:avLst/>
              <a:gdLst/>
              <a:ahLst/>
              <a:cxnLst/>
              <a:rect r="r" b="b" t="t" l="l"/>
              <a:pathLst>
                <a:path h="55324" w="55324">
                  <a:moveTo>
                    <a:pt x="27662" y="0"/>
                  </a:moveTo>
                  <a:lnTo>
                    <a:pt x="27662" y="0"/>
                  </a:lnTo>
                  <a:cubicBezTo>
                    <a:pt x="34998" y="0"/>
                    <a:pt x="42034" y="2914"/>
                    <a:pt x="47222" y="8102"/>
                  </a:cubicBezTo>
                  <a:cubicBezTo>
                    <a:pt x="52409" y="13290"/>
                    <a:pt x="55324" y="20325"/>
                    <a:pt x="55324" y="27662"/>
                  </a:cubicBezTo>
                  <a:lnTo>
                    <a:pt x="55324" y="27662"/>
                  </a:lnTo>
                  <a:cubicBezTo>
                    <a:pt x="55324" y="34998"/>
                    <a:pt x="52409" y="42034"/>
                    <a:pt x="47222" y="47222"/>
                  </a:cubicBezTo>
                  <a:cubicBezTo>
                    <a:pt x="42034" y="52409"/>
                    <a:pt x="34998" y="55324"/>
                    <a:pt x="27662" y="55324"/>
                  </a:cubicBezTo>
                  <a:lnTo>
                    <a:pt x="27662" y="55324"/>
                  </a:lnTo>
                  <a:cubicBezTo>
                    <a:pt x="20325" y="55324"/>
                    <a:pt x="13290" y="52409"/>
                    <a:pt x="8102" y="47222"/>
                  </a:cubicBezTo>
                  <a:cubicBezTo>
                    <a:pt x="2914" y="42034"/>
                    <a:pt x="0" y="34998"/>
                    <a:pt x="0" y="27662"/>
                  </a:cubicBezTo>
                  <a:lnTo>
                    <a:pt x="0" y="27662"/>
                  </a:lnTo>
                  <a:cubicBezTo>
                    <a:pt x="0" y="20325"/>
                    <a:pt x="2914" y="13290"/>
                    <a:pt x="8102" y="8102"/>
                  </a:cubicBezTo>
                  <a:cubicBezTo>
                    <a:pt x="13290" y="2914"/>
                    <a:pt x="20325" y="0"/>
                    <a:pt x="27662" y="0"/>
                  </a:cubicBezTo>
                  <a:close/>
                </a:path>
              </a:pathLst>
            </a:custGeom>
            <a:solidFill>
              <a:srgbClr val="ECE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5324" cy="112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-1672455" y="4639386"/>
            <a:ext cx="7089097" cy="98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2"/>
              </a:lnSpc>
            </a:pPr>
            <a:r>
              <a:rPr lang="en-US" sz="2744" b="true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Flujo de Procesos : </a:t>
            </a:r>
          </a:p>
          <a:p>
            <a:pPr algn="ctr" marL="0" indent="0" lvl="0">
              <a:lnSpc>
                <a:spcPts val="3842"/>
              </a:lnSpc>
              <a:spcBef>
                <a:spcPct val="0"/>
              </a:spcBef>
            </a:pPr>
            <a:r>
              <a:rPr lang="en-US" b="true" sz="2744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Proceso OCR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28281" y="2039912"/>
            <a:ext cx="75127" cy="119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"/>
              </a:lnSpc>
              <a:spcBef>
                <a:spcPct val="0"/>
              </a:spcBef>
            </a:pPr>
            <a:r>
              <a:rPr lang="en-US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6.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4328309" y="7130351"/>
            <a:ext cx="210057" cy="210057"/>
            <a:chOff x="0" y="0"/>
            <a:chExt cx="55324" cy="5532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5324" cy="55324"/>
            </a:xfrm>
            <a:custGeom>
              <a:avLst/>
              <a:gdLst/>
              <a:ahLst/>
              <a:cxnLst/>
              <a:rect r="r" b="b" t="t" l="l"/>
              <a:pathLst>
                <a:path h="55324" w="55324">
                  <a:moveTo>
                    <a:pt x="27662" y="0"/>
                  </a:moveTo>
                  <a:lnTo>
                    <a:pt x="27662" y="0"/>
                  </a:lnTo>
                  <a:cubicBezTo>
                    <a:pt x="34998" y="0"/>
                    <a:pt x="42034" y="2914"/>
                    <a:pt x="47222" y="8102"/>
                  </a:cubicBezTo>
                  <a:cubicBezTo>
                    <a:pt x="52409" y="13290"/>
                    <a:pt x="55324" y="20325"/>
                    <a:pt x="55324" y="27662"/>
                  </a:cubicBezTo>
                  <a:lnTo>
                    <a:pt x="55324" y="27662"/>
                  </a:lnTo>
                  <a:cubicBezTo>
                    <a:pt x="55324" y="34998"/>
                    <a:pt x="52409" y="42034"/>
                    <a:pt x="47222" y="47222"/>
                  </a:cubicBezTo>
                  <a:cubicBezTo>
                    <a:pt x="42034" y="52409"/>
                    <a:pt x="34998" y="55324"/>
                    <a:pt x="27662" y="55324"/>
                  </a:cubicBezTo>
                  <a:lnTo>
                    <a:pt x="27662" y="55324"/>
                  </a:lnTo>
                  <a:cubicBezTo>
                    <a:pt x="20325" y="55324"/>
                    <a:pt x="13290" y="52409"/>
                    <a:pt x="8102" y="47222"/>
                  </a:cubicBezTo>
                  <a:cubicBezTo>
                    <a:pt x="2914" y="42034"/>
                    <a:pt x="0" y="34998"/>
                    <a:pt x="0" y="27662"/>
                  </a:cubicBezTo>
                  <a:lnTo>
                    <a:pt x="0" y="27662"/>
                  </a:lnTo>
                  <a:cubicBezTo>
                    <a:pt x="0" y="20325"/>
                    <a:pt x="2914" y="13290"/>
                    <a:pt x="8102" y="8102"/>
                  </a:cubicBezTo>
                  <a:cubicBezTo>
                    <a:pt x="13290" y="2914"/>
                    <a:pt x="20325" y="0"/>
                    <a:pt x="27662" y="0"/>
                  </a:cubicBezTo>
                  <a:close/>
                </a:path>
              </a:pathLst>
            </a:custGeom>
            <a:solidFill>
              <a:srgbClr val="ECE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55324" cy="112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392358" y="9022726"/>
            <a:ext cx="210057" cy="210057"/>
            <a:chOff x="0" y="0"/>
            <a:chExt cx="55324" cy="5532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5324" cy="55324"/>
            </a:xfrm>
            <a:custGeom>
              <a:avLst/>
              <a:gdLst/>
              <a:ahLst/>
              <a:cxnLst/>
              <a:rect r="r" b="b" t="t" l="l"/>
              <a:pathLst>
                <a:path h="55324" w="55324">
                  <a:moveTo>
                    <a:pt x="27662" y="0"/>
                  </a:moveTo>
                  <a:lnTo>
                    <a:pt x="27662" y="0"/>
                  </a:lnTo>
                  <a:cubicBezTo>
                    <a:pt x="34998" y="0"/>
                    <a:pt x="42034" y="2914"/>
                    <a:pt x="47222" y="8102"/>
                  </a:cubicBezTo>
                  <a:cubicBezTo>
                    <a:pt x="52409" y="13290"/>
                    <a:pt x="55324" y="20325"/>
                    <a:pt x="55324" y="27662"/>
                  </a:cubicBezTo>
                  <a:lnTo>
                    <a:pt x="55324" y="27662"/>
                  </a:lnTo>
                  <a:cubicBezTo>
                    <a:pt x="55324" y="34998"/>
                    <a:pt x="52409" y="42034"/>
                    <a:pt x="47222" y="47222"/>
                  </a:cubicBezTo>
                  <a:cubicBezTo>
                    <a:pt x="42034" y="52409"/>
                    <a:pt x="34998" y="55324"/>
                    <a:pt x="27662" y="55324"/>
                  </a:cubicBezTo>
                  <a:lnTo>
                    <a:pt x="27662" y="55324"/>
                  </a:lnTo>
                  <a:cubicBezTo>
                    <a:pt x="20325" y="55324"/>
                    <a:pt x="13290" y="52409"/>
                    <a:pt x="8102" y="47222"/>
                  </a:cubicBezTo>
                  <a:cubicBezTo>
                    <a:pt x="2914" y="42034"/>
                    <a:pt x="0" y="34998"/>
                    <a:pt x="0" y="27662"/>
                  </a:cubicBezTo>
                  <a:lnTo>
                    <a:pt x="0" y="27662"/>
                  </a:lnTo>
                  <a:cubicBezTo>
                    <a:pt x="0" y="20325"/>
                    <a:pt x="2914" y="13290"/>
                    <a:pt x="8102" y="8102"/>
                  </a:cubicBezTo>
                  <a:cubicBezTo>
                    <a:pt x="13290" y="2914"/>
                    <a:pt x="20325" y="0"/>
                    <a:pt x="27662" y="0"/>
                  </a:cubicBezTo>
                  <a:close/>
                </a:path>
              </a:pathLst>
            </a:custGeom>
            <a:solidFill>
              <a:srgbClr val="ECE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55324" cy="112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6440378" y="1132633"/>
            <a:ext cx="210057" cy="210057"/>
            <a:chOff x="0" y="0"/>
            <a:chExt cx="55324" cy="5532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5324" cy="55324"/>
            </a:xfrm>
            <a:custGeom>
              <a:avLst/>
              <a:gdLst/>
              <a:ahLst/>
              <a:cxnLst/>
              <a:rect r="r" b="b" t="t" l="l"/>
              <a:pathLst>
                <a:path h="55324" w="55324">
                  <a:moveTo>
                    <a:pt x="27662" y="0"/>
                  </a:moveTo>
                  <a:lnTo>
                    <a:pt x="27662" y="0"/>
                  </a:lnTo>
                  <a:cubicBezTo>
                    <a:pt x="34998" y="0"/>
                    <a:pt x="42034" y="2914"/>
                    <a:pt x="47222" y="8102"/>
                  </a:cubicBezTo>
                  <a:cubicBezTo>
                    <a:pt x="52409" y="13290"/>
                    <a:pt x="55324" y="20325"/>
                    <a:pt x="55324" y="27662"/>
                  </a:cubicBezTo>
                  <a:lnTo>
                    <a:pt x="55324" y="27662"/>
                  </a:lnTo>
                  <a:cubicBezTo>
                    <a:pt x="55324" y="34998"/>
                    <a:pt x="52409" y="42034"/>
                    <a:pt x="47222" y="47222"/>
                  </a:cubicBezTo>
                  <a:cubicBezTo>
                    <a:pt x="42034" y="52409"/>
                    <a:pt x="34998" y="55324"/>
                    <a:pt x="27662" y="55324"/>
                  </a:cubicBezTo>
                  <a:lnTo>
                    <a:pt x="27662" y="55324"/>
                  </a:lnTo>
                  <a:cubicBezTo>
                    <a:pt x="20325" y="55324"/>
                    <a:pt x="13290" y="52409"/>
                    <a:pt x="8102" y="47222"/>
                  </a:cubicBezTo>
                  <a:cubicBezTo>
                    <a:pt x="2914" y="42034"/>
                    <a:pt x="0" y="34998"/>
                    <a:pt x="0" y="27662"/>
                  </a:cubicBezTo>
                  <a:lnTo>
                    <a:pt x="0" y="27662"/>
                  </a:lnTo>
                  <a:cubicBezTo>
                    <a:pt x="0" y="20325"/>
                    <a:pt x="2914" y="13290"/>
                    <a:pt x="8102" y="8102"/>
                  </a:cubicBezTo>
                  <a:cubicBezTo>
                    <a:pt x="13290" y="2914"/>
                    <a:pt x="20325" y="0"/>
                    <a:pt x="2766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55324" cy="112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1926559" y="7185002"/>
            <a:ext cx="67256" cy="119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"/>
              </a:lnSpc>
              <a:spcBef>
                <a:spcPct val="0"/>
              </a:spcBef>
            </a:pPr>
            <a:r>
              <a:rPr lang="en-US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7.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429575" y="7185002"/>
            <a:ext cx="74780" cy="119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"/>
              </a:lnSpc>
              <a:spcBef>
                <a:spcPct val="0"/>
              </a:spcBef>
            </a:pPr>
            <a:r>
              <a:rPr lang="en-US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8.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498938" y="9086901"/>
            <a:ext cx="74780" cy="119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"/>
              </a:lnSpc>
              <a:spcBef>
                <a:spcPct val="0"/>
              </a:spcBef>
            </a:pPr>
            <a:r>
              <a:rPr lang="en-US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9.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537047" y="1196808"/>
            <a:ext cx="103025" cy="119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"/>
              </a:lnSpc>
              <a:spcBef>
                <a:spcPct val="0"/>
              </a:spcBef>
            </a:pPr>
            <a:r>
              <a:rPr lang="en-US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10.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56356" y="209683"/>
            <a:ext cx="5975289" cy="819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7"/>
              </a:lnSpc>
              <a:spcBef>
                <a:spcPct val="0"/>
              </a:spcBef>
            </a:pPr>
            <a:r>
              <a:rPr lang="en-US" b="true" sz="4505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 Arquitectura: AWS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7675" y="1467488"/>
            <a:ext cx="17972650" cy="8229600"/>
          </a:xfrm>
          <a:custGeom>
            <a:avLst/>
            <a:gdLst/>
            <a:ahLst/>
            <a:cxnLst/>
            <a:rect r="r" b="b" t="t" l="l"/>
            <a:pathLst>
              <a:path h="8229600" w="17972650">
                <a:moveTo>
                  <a:pt x="0" y="0"/>
                </a:moveTo>
                <a:lnTo>
                  <a:pt x="17972650" y="0"/>
                </a:lnTo>
                <a:lnTo>
                  <a:pt x="179726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19" t="0" r="-1019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263" y="2496638"/>
            <a:ext cx="11407370" cy="6420382"/>
          </a:xfrm>
          <a:custGeom>
            <a:avLst/>
            <a:gdLst/>
            <a:ahLst/>
            <a:cxnLst/>
            <a:rect r="r" b="b" t="t" l="l"/>
            <a:pathLst>
              <a:path h="6420382" w="11407370">
                <a:moveTo>
                  <a:pt x="0" y="0"/>
                </a:moveTo>
                <a:lnTo>
                  <a:pt x="11407370" y="0"/>
                </a:lnTo>
                <a:lnTo>
                  <a:pt x="11407370" y="6420383"/>
                </a:lnTo>
                <a:lnTo>
                  <a:pt x="0" y="64203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15" t="0" r="0" b="-70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025660" y="2496638"/>
            <a:ext cx="6035159" cy="6420382"/>
          </a:xfrm>
          <a:custGeom>
            <a:avLst/>
            <a:gdLst/>
            <a:ahLst/>
            <a:cxnLst/>
            <a:rect r="r" b="b" t="t" l="l"/>
            <a:pathLst>
              <a:path h="6420382" w="6035159">
                <a:moveTo>
                  <a:pt x="0" y="0"/>
                </a:moveTo>
                <a:lnTo>
                  <a:pt x="6035159" y="0"/>
                </a:lnTo>
                <a:lnTo>
                  <a:pt x="6035159" y="6420383"/>
                </a:lnTo>
                <a:lnTo>
                  <a:pt x="0" y="64203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547472" y="62925"/>
            <a:ext cx="17193055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MODELADO DE DATOS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555851" y="9191625"/>
            <a:ext cx="4588193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Diagrama ER Transaccional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685382" y="9191625"/>
            <a:ext cx="4206002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Diagrama Modelo Estrella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8744"/>
            <a:ext cx="8228614" cy="97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02"/>
              </a:lnSpc>
              <a:spcBef>
                <a:spcPct val="0"/>
              </a:spcBef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297387" y="9633753"/>
            <a:ext cx="7523780" cy="428991"/>
            <a:chOff x="0" y="0"/>
            <a:chExt cx="2106826" cy="1201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6826" cy="120127"/>
            </a:xfrm>
            <a:custGeom>
              <a:avLst/>
              <a:gdLst/>
              <a:ahLst/>
              <a:cxnLst/>
              <a:rect r="r" b="b" t="t" l="l"/>
              <a:pathLst>
                <a:path h="120127" w="2106826">
                  <a:moveTo>
                    <a:pt x="0" y="0"/>
                  </a:moveTo>
                  <a:lnTo>
                    <a:pt x="2106826" y="0"/>
                  </a:lnTo>
                  <a:lnTo>
                    <a:pt x="2106826" y="120127"/>
                  </a:lnTo>
                  <a:lnTo>
                    <a:pt x="0" y="120127"/>
                  </a:lnTo>
                  <a:close/>
                </a:path>
              </a:pathLst>
            </a:custGeom>
            <a:solidFill>
              <a:srgbClr val="145DA0">
                <a:alpha val="4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106826" cy="177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238003" y="8290589"/>
            <a:ext cx="7523780" cy="752378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3846107" y="-3849505"/>
            <a:ext cx="5924489" cy="592448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189114" y="293044"/>
            <a:ext cx="6227241" cy="9555205"/>
          </a:xfrm>
          <a:custGeom>
            <a:avLst/>
            <a:gdLst/>
            <a:ahLst/>
            <a:cxnLst/>
            <a:rect r="r" b="b" t="t" l="l"/>
            <a:pathLst>
              <a:path h="9555205" w="6227241">
                <a:moveTo>
                  <a:pt x="0" y="0"/>
                </a:moveTo>
                <a:lnTo>
                  <a:pt x="6227242" y="0"/>
                </a:lnTo>
                <a:lnTo>
                  <a:pt x="6227242" y="9555205"/>
                </a:lnTo>
                <a:lnTo>
                  <a:pt x="0" y="95552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98" t="0" r="-64574" b="-3722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13" id="13"/>
          <p:cNvSpPr txBox="true"/>
          <p:nvPr/>
        </p:nvSpPr>
        <p:spPr>
          <a:xfrm rot="0">
            <a:off x="1760013" y="169219"/>
            <a:ext cx="8228614" cy="800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499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 Tecnologías Claves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999282" y="912171"/>
            <a:ext cx="4211598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Componentes y Tecnologías Clave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638667" y="1657062"/>
            <a:ext cx="4095055" cy="2526863"/>
          </a:xfrm>
          <a:custGeom>
            <a:avLst/>
            <a:gdLst/>
            <a:ahLst/>
            <a:cxnLst/>
            <a:rect r="r" b="b" t="t" l="l"/>
            <a:pathLst>
              <a:path h="2526863" w="4095055">
                <a:moveTo>
                  <a:pt x="0" y="0"/>
                </a:moveTo>
                <a:lnTo>
                  <a:pt x="4095054" y="0"/>
                </a:lnTo>
                <a:lnTo>
                  <a:pt x="4095054" y="2526863"/>
                </a:lnTo>
                <a:lnTo>
                  <a:pt x="0" y="25268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282" t="-14628" r="-7354" b="-11776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3157796" y="4505752"/>
            <a:ext cx="3970422" cy="2174278"/>
          </a:xfrm>
          <a:custGeom>
            <a:avLst/>
            <a:gdLst/>
            <a:ahLst/>
            <a:cxnLst/>
            <a:rect r="r" b="b" t="t" l="l"/>
            <a:pathLst>
              <a:path h="2174278" w="3970422">
                <a:moveTo>
                  <a:pt x="0" y="0"/>
                </a:moveTo>
                <a:lnTo>
                  <a:pt x="3970422" y="0"/>
                </a:lnTo>
                <a:lnTo>
                  <a:pt x="3970422" y="2174278"/>
                </a:lnTo>
                <a:lnTo>
                  <a:pt x="0" y="21742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683" t="-6676" r="-4101" b="-8331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638667" y="7051505"/>
            <a:ext cx="4095055" cy="2206795"/>
          </a:xfrm>
          <a:custGeom>
            <a:avLst/>
            <a:gdLst/>
            <a:ahLst/>
            <a:cxnLst/>
            <a:rect r="r" b="b" t="t" l="l"/>
            <a:pathLst>
              <a:path h="2206795" w="4095055">
                <a:moveTo>
                  <a:pt x="0" y="0"/>
                </a:moveTo>
                <a:lnTo>
                  <a:pt x="4095054" y="0"/>
                </a:lnTo>
                <a:lnTo>
                  <a:pt x="4095054" y="2206795"/>
                </a:lnTo>
                <a:lnTo>
                  <a:pt x="0" y="22067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719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7381481" y="5874393"/>
            <a:ext cx="2896348" cy="3419559"/>
          </a:xfrm>
          <a:custGeom>
            <a:avLst/>
            <a:gdLst/>
            <a:ahLst/>
            <a:cxnLst/>
            <a:rect r="r" b="b" t="t" l="l"/>
            <a:pathLst>
              <a:path h="3419559" w="2896348">
                <a:moveTo>
                  <a:pt x="0" y="0"/>
                </a:moveTo>
                <a:lnTo>
                  <a:pt x="2896348" y="0"/>
                </a:lnTo>
                <a:lnTo>
                  <a:pt x="2896348" y="3419559"/>
                </a:lnTo>
                <a:lnTo>
                  <a:pt x="0" y="34195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7381481" y="1623896"/>
            <a:ext cx="2888709" cy="3593272"/>
          </a:xfrm>
          <a:custGeom>
            <a:avLst/>
            <a:gdLst/>
            <a:ahLst/>
            <a:cxnLst/>
            <a:rect r="r" b="b" t="t" l="l"/>
            <a:pathLst>
              <a:path h="3593272" w="2888709">
                <a:moveTo>
                  <a:pt x="0" y="0"/>
                </a:moveTo>
                <a:lnTo>
                  <a:pt x="2888709" y="0"/>
                </a:lnTo>
                <a:lnTo>
                  <a:pt x="2888709" y="3593272"/>
                </a:lnTo>
                <a:lnTo>
                  <a:pt x="0" y="35932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398912" y="0"/>
            <a:ext cx="5889088" cy="756959"/>
            <a:chOff x="0" y="0"/>
            <a:chExt cx="1551036" cy="1993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551036" cy="2565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398912" y="9530041"/>
            <a:ext cx="5889088" cy="756959"/>
            <a:chOff x="0" y="0"/>
            <a:chExt cx="1551036" cy="1993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551036" cy="2565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561692" y="2492185"/>
            <a:ext cx="9090065" cy="5302631"/>
          </a:xfrm>
          <a:custGeom>
            <a:avLst/>
            <a:gdLst/>
            <a:ahLst/>
            <a:cxnLst/>
            <a:rect r="r" b="b" t="t" l="l"/>
            <a:pathLst>
              <a:path h="5302631" w="9090065">
                <a:moveTo>
                  <a:pt x="0" y="0"/>
                </a:moveTo>
                <a:lnTo>
                  <a:pt x="9090065" y="0"/>
                </a:lnTo>
                <a:lnTo>
                  <a:pt x="9090065" y="5302630"/>
                </a:lnTo>
                <a:lnTo>
                  <a:pt x="0" y="5302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29" t="-3461" r="-664" b="-2496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4125112" y="8263197"/>
            <a:ext cx="518739" cy="766954"/>
          </a:xfrm>
          <a:custGeom>
            <a:avLst/>
            <a:gdLst/>
            <a:ahLst/>
            <a:cxnLst/>
            <a:rect r="r" b="b" t="t" l="l"/>
            <a:pathLst>
              <a:path h="766954" w="518739">
                <a:moveTo>
                  <a:pt x="0" y="0"/>
                </a:moveTo>
                <a:lnTo>
                  <a:pt x="518739" y="0"/>
                </a:lnTo>
                <a:lnTo>
                  <a:pt x="518739" y="766954"/>
                </a:lnTo>
                <a:lnTo>
                  <a:pt x="0" y="76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75673" y="2677667"/>
            <a:ext cx="6992324" cy="2664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436"/>
              </a:lnSpc>
              <a:spcBef>
                <a:spcPct val="0"/>
              </a:spcBef>
            </a:pPr>
            <a:r>
              <a:rPr lang="en-US" b="true" sz="7454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 EXPERIENCIA TRUESTOCK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384481" y="7977898"/>
            <a:ext cx="2874819" cy="513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9"/>
              </a:lnSpc>
            </a:pPr>
            <a:r>
              <a:rPr lang="en-US" sz="3035" u="sng">
                <a:solidFill>
                  <a:srgbClr val="145DA0"/>
                </a:solidFill>
                <a:latin typeface="Canva Sans"/>
                <a:ea typeface="Canva Sans"/>
                <a:cs typeface="Canva Sans"/>
                <a:sym typeface="Canva Sans"/>
                <a:hlinkClick r:id="rId5" tooltip="https://d9ll783ij6lm4.cloudfront.net"/>
              </a:rPr>
              <a:t>¡Hazme Click!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656283" y="-2445901"/>
            <a:ext cx="15178802" cy="151788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912260" y="-1797460"/>
            <a:ext cx="13881919" cy="138819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758386" y="120634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8521809" y="1820642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8954496" y="3521123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8522518" y="7121916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2" id="12"/>
          <p:cNvGrpSpPr/>
          <p:nvPr/>
        </p:nvGrpSpPr>
        <p:grpSpPr>
          <a:xfrm rot="0">
            <a:off x="6940059" y="645958"/>
            <a:ext cx="373607" cy="37360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860736" y="2345967"/>
            <a:ext cx="373607" cy="37360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860736" y="7632222"/>
            <a:ext cx="373607" cy="37360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234344" y="4057723"/>
            <a:ext cx="373607" cy="37360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126863" y="9071496"/>
            <a:ext cx="373607" cy="373607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7762618" y="8565222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522255" y="2061174"/>
            <a:ext cx="6061333" cy="6164652"/>
          </a:xfrm>
          <a:custGeom>
            <a:avLst/>
            <a:gdLst/>
            <a:ahLst/>
            <a:cxnLst/>
            <a:rect r="r" b="b" t="t" l="l"/>
            <a:pathLst>
              <a:path h="6164652" w="6061333">
                <a:moveTo>
                  <a:pt x="0" y="0"/>
                </a:moveTo>
                <a:lnTo>
                  <a:pt x="6061334" y="0"/>
                </a:lnTo>
                <a:lnTo>
                  <a:pt x="6061334" y="6164652"/>
                </a:lnTo>
                <a:lnTo>
                  <a:pt x="0" y="61646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9425056" y="436971"/>
            <a:ext cx="7334947" cy="435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3"/>
              </a:lnSpc>
            </a:pPr>
            <a:r>
              <a:rPr lang="en-US" b="true" sz="2366" spc="-47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Aplicación Móvil Nativa.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903444" y="336696"/>
            <a:ext cx="1134140" cy="858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666867" y="2036704"/>
            <a:ext cx="1134140" cy="858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626402" y="4011850"/>
            <a:ext cx="6809048" cy="408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5"/>
              </a:lnSpc>
            </a:pPr>
            <a:r>
              <a:rPr lang="en-US" b="true" sz="2303" spc="-46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Modelo de análisis predictivo más avanzado.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099554" y="3737185"/>
            <a:ext cx="1134140" cy="858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194424" y="7580566"/>
            <a:ext cx="5768345" cy="425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5"/>
              </a:lnSpc>
            </a:pPr>
            <a:r>
              <a:rPr lang="en-US" b="true" sz="2382" spc="-47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S</a:t>
            </a:r>
            <a:r>
              <a:rPr lang="en-US" b="true" sz="2382" spc="-47" strike="noStrike" u="non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oporte multi-idioma o multi-país.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667576" y="7337978"/>
            <a:ext cx="1134140" cy="858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465769" y="9031381"/>
            <a:ext cx="7671742" cy="425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5"/>
              </a:lnSpc>
            </a:pPr>
            <a:r>
              <a:rPr lang="en-US" b="true" sz="2382" spc="-47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Realización de test y </a:t>
            </a:r>
            <a:r>
              <a:rPr lang="en-US" b="true" sz="2382" spc="-47" strike="noStrike" u="non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controles de seguridad.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907676" y="8781284"/>
            <a:ext cx="1134140" cy="858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06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300436" y="2067524"/>
            <a:ext cx="7334947" cy="854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3"/>
              </a:lnSpc>
            </a:pPr>
            <a:r>
              <a:rPr lang="en-US" b="true" sz="2366" spc="-47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Int</a:t>
            </a:r>
            <a:r>
              <a:rPr lang="en-US" b="true" sz="2366" spc="-47" strike="noStrike" u="non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egración directa con sistemas ERP </a:t>
            </a:r>
          </a:p>
          <a:p>
            <a:pPr algn="l">
              <a:lnSpc>
                <a:spcPts val="3313"/>
              </a:lnSpc>
            </a:pPr>
            <a:r>
              <a:rPr lang="en-US" b="true" sz="2366" spc="-47" strike="noStrike" u="non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 o contables.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921633" y="3816870"/>
            <a:ext cx="3262577" cy="3262577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181844" y="4220435"/>
            <a:ext cx="6742157" cy="1703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8"/>
              </a:lnSpc>
            </a:pPr>
            <a:r>
              <a:rPr lang="en-US" sz="4748" spc="-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Mejora </a:t>
            </a:r>
          </a:p>
          <a:p>
            <a:pPr algn="ctr">
              <a:lnSpc>
                <a:spcPts val="6648"/>
              </a:lnSpc>
            </a:pPr>
            <a:r>
              <a:rPr lang="en-US" sz="4748" spc="-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4748" spc="-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ontinua </a:t>
            </a:r>
          </a:p>
        </p:txBody>
      </p:sp>
      <p:sp>
        <p:nvSpPr>
          <p:cNvPr name="Freeform 43" id="43"/>
          <p:cNvSpPr/>
          <p:nvPr/>
        </p:nvSpPr>
        <p:spPr>
          <a:xfrm flipH="false" flipV="false" rot="0">
            <a:off x="8838119" y="5367638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4" id="44"/>
          <p:cNvSpPr txBox="true"/>
          <p:nvPr/>
        </p:nvSpPr>
        <p:spPr>
          <a:xfrm rot="0">
            <a:off x="10510025" y="5858365"/>
            <a:ext cx="6809048" cy="408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5"/>
              </a:lnSpc>
            </a:pPr>
            <a:r>
              <a:rPr lang="en-US" b="true" sz="2303" spc="-46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Módu</a:t>
            </a:r>
            <a:r>
              <a:rPr lang="en-US" b="true" sz="2303" spc="-46" strike="noStrike" u="non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lo de facturación electrónica.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8983177" y="5583700"/>
            <a:ext cx="1134140" cy="858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8234344" y="5892962"/>
            <a:ext cx="373607" cy="373607"/>
            <a:chOff x="0" y="0"/>
            <a:chExt cx="812800" cy="8128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47838" y="-14533"/>
            <a:ext cx="6992324" cy="1344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436"/>
              </a:lnSpc>
              <a:spcBef>
                <a:spcPct val="0"/>
              </a:spcBef>
            </a:pPr>
            <a:r>
              <a:rPr lang="en-US" b="true" sz="7454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18791" y="942975"/>
            <a:ext cx="17450418" cy="8292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7"/>
              </a:lnSpc>
              <a:spcBef>
                <a:spcPct val="0"/>
              </a:spcBef>
            </a:pPr>
          </a:p>
          <a:p>
            <a:pPr algn="l">
              <a:lnSpc>
                <a:spcPts val="4407"/>
              </a:lnSpc>
              <a:spcBef>
                <a:spcPct val="0"/>
              </a:spcBef>
            </a:pPr>
          </a:p>
          <a:p>
            <a:pPr algn="l">
              <a:lnSpc>
                <a:spcPts val="4407"/>
              </a:lnSpc>
              <a:spcBef>
                <a:spcPct val="0"/>
              </a:spcBef>
            </a:pPr>
            <a:r>
              <a:rPr lang="en-US" b="true" sz="3148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Despliegue Productivo Exitoso</a:t>
            </a:r>
            <a:r>
              <a:rPr lang="en-US" sz="314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Se logró el desarrollo y despliegue de una plataforma 100% operativa en un entorno de producción en la nube (AWS), garantizando la disponibilidad del servicio para el usuario final.</a:t>
            </a:r>
          </a:p>
          <a:p>
            <a:pPr algn="l">
              <a:lnSpc>
                <a:spcPts val="4407"/>
              </a:lnSpc>
              <a:spcBef>
                <a:spcPct val="0"/>
              </a:spcBef>
            </a:pPr>
          </a:p>
          <a:p>
            <a:pPr algn="l">
              <a:lnSpc>
                <a:spcPts val="4407"/>
              </a:lnSpc>
              <a:spcBef>
                <a:spcPct val="0"/>
              </a:spcBef>
            </a:pPr>
            <a:r>
              <a:rPr lang="en-US" b="true" sz="3148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Alta Precisión en Procesamiento</a:t>
            </a:r>
            <a:r>
              <a:rPr lang="en-US" sz="314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(OCR) : Se alcanzó una tasa de precisión del 97% en la identificación de productos durante las pruebas de ingesta masiva de facturas con un total de 60 facturas ingresadas, de las cuales fallaron 2 (ese 3% de error) debido a factores de calidad de la imagen.</a:t>
            </a:r>
          </a:p>
          <a:p>
            <a:pPr algn="l">
              <a:lnSpc>
                <a:spcPts val="4407"/>
              </a:lnSpc>
              <a:spcBef>
                <a:spcPct val="0"/>
              </a:spcBef>
            </a:pPr>
          </a:p>
          <a:p>
            <a:pPr algn="l">
              <a:lnSpc>
                <a:spcPts val="4407"/>
              </a:lnSpc>
              <a:spcBef>
                <a:spcPct val="0"/>
              </a:spcBef>
            </a:pPr>
            <a:r>
              <a:rPr lang="en-US" b="true" sz="3148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Cumplimiento de Planificación</a:t>
            </a:r>
            <a:r>
              <a:rPr lang="en-US" sz="314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El proyecto se ejecutó rigurosamente dentro de los plazos académicos, completando el 100% de los hitos definidos en la metodología escogida y adaptándose eficazmente a los ajustes de alcance.</a:t>
            </a:r>
          </a:p>
          <a:p>
            <a:pPr algn="l">
              <a:lnSpc>
                <a:spcPts val="4407"/>
              </a:lnSpc>
              <a:spcBef>
                <a:spcPct val="0"/>
              </a:spcBef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-3846107" y="-3849505"/>
            <a:ext cx="5924489" cy="592448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295509" y="8198916"/>
            <a:ext cx="5924489" cy="592448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5889088" cy="756959"/>
            <a:chOff x="0" y="0"/>
            <a:chExt cx="1551036" cy="1993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551036" cy="2565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398912" y="9530041"/>
            <a:ext cx="5889088" cy="756959"/>
            <a:chOff x="0" y="0"/>
            <a:chExt cx="1551036" cy="1993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551036" cy="2565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599587" y="2927189"/>
            <a:ext cx="7598648" cy="4432622"/>
          </a:xfrm>
          <a:custGeom>
            <a:avLst/>
            <a:gdLst/>
            <a:ahLst/>
            <a:cxnLst/>
            <a:rect r="r" b="b" t="t" l="l"/>
            <a:pathLst>
              <a:path h="4432622" w="7598648">
                <a:moveTo>
                  <a:pt x="0" y="0"/>
                </a:moveTo>
                <a:lnTo>
                  <a:pt x="7598649" y="0"/>
                </a:lnTo>
                <a:lnTo>
                  <a:pt x="7598649" y="4432622"/>
                </a:lnTo>
                <a:lnTo>
                  <a:pt x="0" y="4432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29" t="-3461" r="-664" b="-2496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9" id="9"/>
          <p:cNvSpPr txBox="true"/>
          <p:nvPr/>
        </p:nvSpPr>
        <p:spPr>
          <a:xfrm rot="0">
            <a:off x="1028700" y="4307847"/>
            <a:ext cx="7493672" cy="1442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185"/>
              </a:lnSpc>
              <a:spcBef>
                <a:spcPct val="0"/>
              </a:spcBef>
            </a:pPr>
            <a:r>
              <a:rPr lang="en-US" b="true" sz="7989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GRACIAS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7152" y="7298213"/>
            <a:ext cx="3733703" cy="1072538"/>
            <a:chOff x="0" y="0"/>
            <a:chExt cx="922973" cy="2651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2973" cy="265132"/>
            </a:xfrm>
            <a:custGeom>
              <a:avLst/>
              <a:gdLst/>
              <a:ahLst/>
              <a:cxnLst/>
              <a:rect r="r" b="b" t="t" l="l"/>
              <a:pathLst>
                <a:path h="265132" w="922973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22973" cy="3222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585705" y="7247907"/>
            <a:ext cx="3862453" cy="1122844"/>
            <a:chOff x="0" y="0"/>
            <a:chExt cx="922973" cy="2683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22973" cy="268315"/>
            </a:xfrm>
            <a:custGeom>
              <a:avLst/>
              <a:gdLst/>
              <a:ahLst/>
              <a:cxnLst/>
              <a:rect r="r" b="b" t="t" l="l"/>
              <a:pathLst>
                <a:path h="268315" w="922973">
                  <a:moveTo>
                    <a:pt x="0" y="0"/>
                  </a:moveTo>
                  <a:lnTo>
                    <a:pt x="922973" y="0"/>
                  </a:lnTo>
                  <a:lnTo>
                    <a:pt x="922973" y="268315"/>
                  </a:lnTo>
                  <a:lnTo>
                    <a:pt x="0" y="268315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922973" cy="325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153008" y="7352506"/>
            <a:ext cx="3733703" cy="1072538"/>
            <a:chOff x="0" y="0"/>
            <a:chExt cx="922973" cy="26513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22973" cy="265132"/>
            </a:xfrm>
            <a:custGeom>
              <a:avLst/>
              <a:gdLst/>
              <a:ahLst/>
              <a:cxnLst/>
              <a:rect r="r" b="b" t="t" l="l"/>
              <a:pathLst>
                <a:path h="265132" w="922973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922973" cy="3222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766494" y="9340175"/>
            <a:ext cx="21820987" cy="946825"/>
            <a:chOff x="0" y="0"/>
            <a:chExt cx="6110362" cy="26513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110362" cy="265132"/>
            </a:xfrm>
            <a:custGeom>
              <a:avLst/>
              <a:gdLst/>
              <a:ahLst/>
              <a:cxnLst/>
              <a:rect r="r" b="b" t="t" l="l"/>
              <a:pathLst>
                <a:path h="265132" w="611036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6110362" cy="3222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1766494" y="-816076"/>
            <a:ext cx="21820987" cy="1762900"/>
            <a:chOff x="0" y="0"/>
            <a:chExt cx="6110362" cy="49365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110362" cy="493651"/>
            </a:xfrm>
            <a:custGeom>
              <a:avLst/>
              <a:gdLst/>
              <a:ahLst/>
              <a:cxnLst/>
              <a:rect r="r" b="b" t="t" l="l"/>
              <a:pathLst>
                <a:path h="493651" w="6110362">
                  <a:moveTo>
                    <a:pt x="0" y="0"/>
                  </a:moveTo>
                  <a:lnTo>
                    <a:pt x="6110362" y="0"/>
                  </a:lnTo>
                  <a:lnTo>
                    <a:pt x="6110362" y="493651"/>
                  </a:lnTo>
                  <a:lnTo>
                    <a:pt x="0" y="493651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6110362" cy="550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4153008" y="3618803"/>
            <a:ext cx="3733703" cy="3733703"/>
          </a:xfrm>
          <a:custGeom>
            <a:avLst/>
            <a:gdLst/>
            <a:ahLst/>
            <a:cxnLst/>
            <a:rect r="r" b="b" t="t" l="l"/>
            <a:pathLst>
              <a:path h="3733703" w="3733703">
                <a:moveTo>
                  <a:pt x="0" y="0"/>
                </a:moveTo>
                <a:lnTo>
                  <a:pt x="3733702" y="0"/>
                </a:lnTo>
                <a:lnTo>
                  <a:pt x="3733702" y="3733703"/>
                </a:lnTo>
                <a:lnTo>
                  <a:pt x="0" y="37337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147152" y="3572287"/>
            <a:ext cx="3733703" cy="3733703"/>
          </a:xfrm>
          <a:custGeom>
            <a:avLst/>
            <a:gdLst/>
            <a:ahLst/>
            <a:cxnLst/>
            <a:rect r="r" b="b" t="t" l="l"/>
            <a:pathLst>
              <a:path h="3733703" w="3733703">
                <a:moveTo>
                  <a:pt x="0" y="0"/>
                </a:moveTo>
                <a:lnTo>
                  <a:pt x="3733703" y="0"/>
                </a:lnTo>
                <a:lnTo>
                  <a:pt x="3733703" y="3733702"/>
                </a:lnTo>
                <a:lnTo>
                  <a:pt x="0" y="37337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585705" y="3618803"/>
            <a:ext cx="3858142" cy="3656996"/>
          </a:xfrm>
          <a:custGeom>
            <a:avLst/>
            <a:gdLst/>
            <a:ahLst/>
            <a:cxnLst/>
            <a:rect r="r" b="b" t="t" l="l"/>
            <a:pathLst>
              <a:path h="3656996" w="3858142">
                <a:moveTo>
                  <a:pt x="0" y="0"/>
                </a:moveTo>
                <a:lnTo>
                  <a:pt x="3858142" y="0"/>
                </a:lnTo>
                <a:lnTo>
                  <a:pt x="3858142" y="3656996"/>
                </a:lnTo>
                <a:lnTo>
                  <a:pt x="0" y="36569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594" t="0" r="-15598" b="-37353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98273" y="3771877"/>
            <a:ext cx="3662110" cy="3662110"/>
          </a:xfrm>
          <a:custGeom>
            <a:avLst/>
            <a:gdLst/>
            <a:ahLst/>
            <a:cxnLst/>
            <a:rect r="r" b="b" t="t" l="l"/>
            <a:pathLst>
              <a:path h="3662110" w="3662110">
                <a:moveTo>
                  <a:pt x="0" y="0"/>
                </a:moveTo>
                <a:lnTo>
                  <a:pt x="3662110" y="0"/>
                </a:lnTo>
                <a:lnTo>
                  <a:pt x="3662110" y="3662110"/>
                </a:lnTo>
                <a:lnTo>
                  <a:pt x="0" y="36621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498273" y="7205137"/>
            <a:ext cx="3686596" cy="1059006"/>
            <a:chOff x="0" y="0"/>
            <a:chExt cx="922973" cy="26513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22973" cy="265132"/>
            </a:xfrm>
            <a:custGeom>
              <a:avLst/>
              <a:gdLst/>
              <a:ahLst/>
              <a:cxnLst/>
              <a:rect r="r" b="b" t="t" l="l"/>
              <a:pathLst>
                <a:path h="265132" w="922973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922973" cy="3222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5506781" y="1244954"/>
            <a:ext cx="7274437" cy="819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  <a:spcBef>
                <a:spcPct val="0"/>
              </a:spcBef>
            </a:pPr>
            <a:r>
              <a:rPr lang="en-US" b="true" sz="4500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Nuestro Equipo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81477" y="7204078"/>
            <a:ext cx="2954411" cy="402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9"/>
              </a:lnSpc>
            </a:pPr>
            <a:r>
              <a:rPr lang="en-US" b="true" sz="2335" spc="44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Williams Briones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32497" y="7628692"/>
            <a:ext cx="3627885" cy="620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6"/>
              </a:lnSpc>
            </a:pPr>
            <a:r>
              <a:rPr lang="en-US" sz="1776" spc="-35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Desarrollador Backend e IA. Responsable de microservicios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506781" y="7229789"/>
            <a:ext cx="2992162" cy="426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1"/>
              </a:lnSpc>
            </a:pPr>
            <a:r>
              <a:rPr lang="en-US" b="true" sz="2365" spc="44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Augusto Pfeifer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865233" y="7677490"/>
            <a:ext cx="4015622" cy="950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88361" indent="-194180" lvl="1">
              <a:lnSpc>
                <a:spcPts val="2518"/>
              </a:lnSpc>
              <a:buFont typeface="Arial"/>
              <a:buChar char="•"/>
            </a:pPr>
            <a:r>
              <a:rPr lang="en-US" sz="1798" spc="-35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Arquitecto Cloud y DevOps. Responsable de infraestructura</a:t>
            </a:r>
          </a:p>
          <a:p>
            <a:pPr algn="ctr">
              <a:lnSpc>
                <a:spcPts val="2518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9896921" y="7263454"/>
            <a:ext cx="3095342" cy="438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5"/>
              </a:lnSpc>
            </a:pPr>
            <a:r>
              <a:rPr lang="en-US" b="true" sz="2446" spc="46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Sergio Mellado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800309" y="7703380"/>
            <a:ext cx="3288566" cy="614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2"/>
              </a:lnSpc>
            </a:pPr>
            <a:r>
              <a:rPr lang="en-US" sz="1759" spc="-35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Project Lead, Documentación y Análisis de Requerimientos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523778" y="7306685"/>
            <a:ext cx="2992162" cy="426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1"/>
              </a:lnSpc>
            </a:pPr>
            <a:r>
              <a:rPr lang="en-US" b="true" sz="2365" spc="44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Daniel Martínez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153008" y="7764938"/>
            <a:ext cx="3733703" cy="637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8"/>
              </a:lnSpc>
            </a:pPr>
            <a:r>
              <a:rPr lang="en-US" sz="1798" spc="-35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Desarrollador Frontend. Responsable de la aplicación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62999" y="-7130"/>
            <a:ext cx="3964281" cy="10917809"/>
            <a:chOff x="0" y="0"/>
            <a:chExt cx="1044090" cy="2875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4090" cy="2875472"/>
            </a:xfrm>
            <a:custGeom>
              <a:avLst/>
              <a:gdLst/>
              <a:ahLst/>
              <a:cxnLst/>
              <a:rect r="r" b="b" t="t" l="l"/>
              <a:pathLst>
                <a:path h="2875472" w="1044090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044090" cy="2932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965813" y="-1614217"/>
            <a:ext cx="3735531" cy="37355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5400000">
            <a:off x="8423221" y="602384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8449414" y="1299753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8" y="0"/>
                </a:lnTo>
                <a:lnTo>
                  <a:pt x="510938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8449414" y="1972247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8" y="0"/>
                </a:lnTo>
                <a:lnTo>
                  <a:pt x="510938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8423221" y="2591671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8423221" y="3240358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8423221" y="3889046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400000">
            <a:off x="8423221" y="4537734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400000">
            <a:off x="8449414" y="5186421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8" y="0"/>
                </a:lnTo>
                <a:lnTo>
                  <a:pt x="510938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400000">
            <a:off x="8423221" y="5835109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5400000">
            <a:off x="8423221" y="7132484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5400000">
            <a:off x="8423221" y="7781171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5400000">
            <a:off x="8449414" y="6483796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8" y="0"/>
                </a:lnTo>
                <a:lnTo>
                  <a:pt x="510938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55426" y="2779601"/>
            <a:ext cx="6007603" cy="5614337"/>
          </a:xfrm>
          <a:custGeom>
            <a:avLst/>
            <a:gdLst/>
            <a:ahLst/>
            <a:cxnLst/>
            <a:rect r="r" b="b" t="t" l="l"/>
            <a:pathLst>
              <a:path h="5614337" w="6007603">
                <a:moveTo>
                  <a:pt x="0" y="0"/>
                </a:moveTo>
                <a:lnTo>
                  <a:pt x="6007603" y="0"/>
                </a:lnTo>
                <a:lnTo>
                  <a:pt x="6007603" y="5614337"/>
                </a:lnTo>
                <a:lnTo>
                  <a:pt x="0" y="56143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8042" t="0" r="-75139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210390" y="153199"/>
            <a:ext cx="3956881" cy="1319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b="true" sz="7320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Agenda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256526" y="566456"/>
            <a:ext cx="3773019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Contexto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256526" y="1224528"/>
            <a:ext cx="4652520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Objetivo General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256526" y="1872984"/>
            <a:ext cx="439777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Objetivos Específicos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256526" y="3173843"/>
            <a:ext cx="439777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Alcanc</a:t>
            </a:r>
            <a:r>
              <a:rPr lang="en-US" sz="2853" spc="-5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e del Proyecto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256526" y="3825260"/>
            <a:ext cx="4579735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Met</a:t>
            </a:r>
            <a:r>
              <a:rPr lang="en-US" sz="2853" spc="-5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odología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256526" y="5138238"/>
            <a:ext cx="439777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Arquitectura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256526" y="5759883"/>
            <a:ext cx="439777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Modelo de Datos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256526" y="4448722"/>
            <a:ext cx="439777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Fl</a:t>
            </a:r>
            <a:r>
              <a:rPr lang="en-US" sz="2853" spc="-5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ujo de Procesos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144000" y="7080046"/>
            <a:ext cx="439777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Exp</a:t>
            </a:r>
            <a:r>
              <a:rPr lang="en-US" sz="2853" spc="-5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eriencia TrueStock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256526" y="7726850"/>
            <a:ext cx="439777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Mejora </a:t>
            </a:r>
            <a:r>
              <a:rPr lang="en-US" sz="2853" spc="-5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Continua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256526" y="6369273"/>
            <a:ext cx="439777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853" spc="-5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ecnologías Claves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898557" y="566456"/>
            <a:ext cx="660851" cy="551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75"/>
              </a:lnSpc>
            </a:pPr>
            <a:r>
              <a:rPr lang="en-US" sz="3053" spc="513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898557" y="1262686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5"/>
              </a:lnSpc>
            </a:pPr>
            <a:r>
              <a:rPr lang="en-US" sz="2853" spc="47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898557" y="1897022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5"/>
              </a:lnSpc>
            </a:pPr>
            <a:r>
              <a:rPr lang="en-US" sz="2853" spc="47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4898557" y="2531358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5"/>
              </a:lnSpc>
            </a:pPr>
            <a:r>
              <a:rPr lang="en-US" sz="2853" spc="47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898557" y="3165694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5"/>
              </a:lnSpc>
            </a:pPr>
            <a:r>
              <a:rPr lang="en-US" sz="2853" spc="47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919204" y="3825260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5"/>
              </a:lnSpc>
            </a:pPr>
            <a:r>
              <a:rPr lang="en-US" sz="2853" spc="47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06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4898557" y="4501806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5"/>
              </a:lnSpc>
            </a:pPr>
            <a:r>
              <a:rPr lang="en-US" sz="2853" spc="47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07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4898557" y="5138238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5"/>
              </a:lnSpc>
            </a:pPr>
            <a:r>
              <a:rPr lang="en-US" sz="2853" spc="47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08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919204" y="6408571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5"/>
              </a:lnSpc>
            </a:pPr>
            <a:r>
              <a:rPr lang="en-US" sz="2853" spc="47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10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4919204" y="7089571"/>
            <a:ext cx="660851" cy="525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35"/>
              </a:lnSpc>
            </a:pPr>
            <a:r>
              <a:rPr lang="en-US" sz="2953" spc="496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11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4919204" y="7726850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5"/>
              </a:lnSpc>
            </a:pPr>
            <a:r>
              <a:rPr lang="en-US" sz="2853" spc="47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12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4898557" y="5799181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5"/>
              </a:lnSpc>
            </a:pPr>
            <a:r>
              <a:rPr lang="en-US" sz="2853" spc="47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09</a:t>
            </a:r>
          </a:p>
        </p:txBody>
      </p:sp>
      <p:sp>
        <p:nvSpPr>
          <p:cNvPr name="Freeform 45" id="45"/>
          <p:cNvSpPr/>
          <p:nvPr/>
        </p:nvSpPr>
        <p:spPr>
          <a:xfrm flipH="false" flipV="false" rot="0">
            <a:off x="-3606646" y="7979992"/>
            <a:ext cx="11402164" cy="711357"/>
          </a:xfrm>
          <a:custGeom>
            <a:avLst/>
            <a:gdLst/>
            <a:ahLst/>
            <a:cxnLst/>
            <a:rect r="r" b="b" t="t" l="l"/>
            <a:pathLst>
              <a:path h="711357" w="11402164">
                <a:moveTo>
                  <a:pt x="0" y="0"/>
                </a:moveTo>
                <a:lnTo>
                  <a:pt x="11402164" y="0"/>
                </a:lnTo>
                <a:lnTo>
                  <a:pt x="11402164" y="711357"/>
                </a:lnTo>
                <a:lnTo>
                  <a:pt x="0" y="7113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16567" r="0" b="0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0">
            <a:off x="9256526" y="2533925"/>
            <a:ext cx="5055037" cy="518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0"/>
              </a:lnSpc>
              <a:spcBef>
                <a:spcPct val="0"/>
              </a:spcBef>
            </a:pPr>
            <a:r>
              <a:rPr lang="en-US" sz="285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Requerimientos del Sistema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256526" y="8416367"/>
            <a:ext cx="439777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4919204" y="8416367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5"/>
              </a:lnSpc>
            </a:pPr>
            <a:r>
              <a:rPr lang="en-US" sz="2853" spc="47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13</a:t>
            </a:r>
          </a:p>
        </p:txBody>
      </p:sp>
      <p:sp>
        <p:nvSpPr>
          <p:cNvPr name="Freeform 49" id="49"/>
          <p:cNvSpPr/>
          <p:nvPr/>
        </p:nvSpPr>
        <p:spPr>
          <a:xfrm flipH="false" flipV="false" rot="5400000">
            <a:off x="8449414" y="8425458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8" y="0"/>
                </a:lnTo>
                <a:lnTo>
                  <a:pt x="510938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335286" y="9258300"/>
            <a:ext cx="18476217" cy="1028700"/>
            <a:chOff x="0" y="0"/>
            <a:chExt cx="4866164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66164" cy="328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679903" y="90552"/>
            <a:ext cx="5960442" cy="938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37"/>
              </a:lnSpc>
              <a:spcBef>
                <a:spcPct val="0"/>
              </a:spcBef>
            </a:pPr>
            <a:r>
              <a:rPr lang="en-US" b="true" sz="5240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Contexto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758936" y="40513"/>
            <a:ext cx="18476217" cy="1181100"/>
            <a:chOff x="0" y="0"/>
            <a:chExt cx="4866164" cy="3110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66164" cy="311072"/>
            </a:xfrm>
            <a:custGeom>
              <a:avLst/>
              <a:gdLst/>
              <a:ahLst/>
              <a:cxnLst/>
              <a:rect r="r" b="b" t="t" l="l"/>
              <a:pathLst>
                <a:path h="311072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311072"/>
                  </a:lnTo>
                  <a:lnTo>
                    <a:pt x="0" y="311072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4866164" cy="3682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19273" y="914400"/>
            <a:ext cx="14897813" cy="8307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37"/>
              </a:lnSpc>
            </a:pPr>
            <a:r>
              <a:rPr lang="en-US" sz="3955" spc="-7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¿Cómo nace TrueStock?</a:t>
            </a:r>
          </a:p>
          <a:p>
            <a:pPr algn="l">
              <a:lnSpc>
                <a:spcPts val="5537"/>
              </a:lnSpc>
            </a:pPr>
          </a:p>
          <a:p>
            <a:pPr algn="l" marL="854016" indent="-427008" lvl="1">
              <a:lnSpc>
                <a:spcPts val="5537"/>
              </a:lnSpc>
              <a:spcBef>
                <a:spcPct val="0"/>
              </a:spcBef>
              <a:buFont typeface="Arial"/>
              <a:buChar char="•"/>
            </a:pPr>
            <a:r>
              <a:rPr lang="en-US" sz="3955" spc="-7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Fa</a:t>
            </a:r>
            <a:r>
              <a:rPr lang="en-US" sz="3955" spc="-7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lta de control de inventarios.</a:t>
            </a:r>
          </a:p>
          <a:p>
            <a:pPr algn="l">
              <a:lnSpc>
                <a:spcPts val="5537"/>
              </a:lnSpc>
              <a:spcBef>
                <a:spcPct val="0"/>
              </a:spcBef>
            </a:pPr>
          </a:p>
          <a:p>
            <a:pPr algn="l" marL="854016" indent="-427008" lvl="1">
              <a:lnSpc>
                <a:spcPts val="5537"/>
              </a:lnSpc>
              <a:spcBef>
                <a:spcPct val="0"/>
              </a:spcBef>
              <a:buFont typeface="Arial"/>
              <a:buChar char="•"/>
            </a:pPr>
            <a:r>
              <a:rPr lang="en-US" sz="3955" spc="-7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Procesos obsoletos, planillas excel desactualizadas</a:t>
            </a:r>
          </a:p>
          <a:p>
            <a:pPr algn="l">
              <a:lnSpc>
                <a:spcPts val="5537"/>
              </a:lnSpc>
              <a:spcBef>
                <a:spcPct val="0"/>
              </a:spcBef>
            </a:pPr>
          </a:p>
          <a:p>
            <a:pPr algn="l" marL="854016" indent="-427008" lvl="1">
              <a:lnSpc>
                <a:spcPts val="5537"/>
              </a:lnSpc>
              <a:buFont typeface="Arial"/>
              <a:buChar char="•"/>
            </a:pPr>
            <a:r>
              <a:rPr lang="en-US" sz="3955" spc="-7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3955" spc="-7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rrores en los procesos de ingreso de facturas</a:t>
            </a:r>
          </a:p>
          <a:p>
            <a:pPr algn="l">
              <a:lnSpc>
                <a:spcPts val="5537"/>
              </a:lnSpc>
            </a:pPr>
          </a:p>
          <a:p>
            <a:pPr algn="l" marL="854016" indent="-427008" lvl="1">
              <a:lnSpc>
                <a:spcPts val="5537"/>
              </a:lnSpc>
              <a:buFont typeface="Arial"/>
              <a:buChar char="•"/>
            </a:pPr>
            <a:r>
              <a:rPr lang="en-US" sz="3955" spc="-7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Quiebres de stock</a:t>
            </a:r>
          </a:p>
          <a:p>
            <a:pPr algn="l">
              <a:lnSpc>
                <a:spcPts val="5537"/>
              </a:lnSpc>
            </a:pPr>
          </a:p>
          <a:p>
            <a:pPr algn="l" marL="854016" indent="-427008" lvl="1">
              <a:lnSpc>
                <a:spcPts val="5537"/>
              </a:lnSpc>
              <a:buFont typeface="Arial"/>
              <a:buChar char="•"/>
            </a:pPr>
            <a:r>
              <a:rPr lang="en-US" sz="3955" spc="-7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pérdidas económicas y pérdida de confianza del cliente.</a:t>
            </a:r>
          </a:p>
          <a:p>
            <a:pPr algn="ctr">
              <a:lnSpc>
                <a:spcPts val="4668"/>
              </a:lnSpc>
              <a:spcBef>
                <a:spcPct val="0"/>
              </a:spcBef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966543" y="7697875"/>
            <a:ext cx="11402164" cy="711357"/>
          </a:xfrm>
          <a:custGeom>
            <a:avLst/>
            <a:gdLst/>
            <a:ahLst/>
            <a:cxnLst/>
            <a:rect r="r" b="b" t="t" l="l"/>
            <a:pathLst>
              <a:path h="711357" w="11402164">
                <a:moveTo>
                  <a:pt x="0" y="0"/>
                </a:moveTo>
                <a:lnTo>
                  <a:pt x="11402164" y="0"/>
                </a:lnTo>
                <a:lnTo>
                  <a:pt x="11402164" y="711357"/>
                </a:lnTo>
                <a:lnTo>
                  <a:pt x="0" y="7113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6567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39603" y="1122782"/>
            <a:ext cx="7019697" cy="10556306"/>
            <a:chOff x="0" y="0"/>
            <a:chExt cx="660400" cy="9931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993118"/>
            </a:xfrm>
            <a:custGeom>
              <a:avLst/>
              <a:gdLst/>
              <a:ahLst/>
              <a:cxnLst/>
              <a:rect r="r" b="b" t="t" l="l"/>
              <a:pathLst>
                <a:path h="993118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69850"/>
              <a:ext cx="660400" cy="9232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614313" y="1364406"/>
            <a:ext cx="6270276" cy="6270276"/>
            <a:chOff x="0" y="0"/>
            <a:chExt cx="8916670" cy="89166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8903970" cy="8903970"/>
            </a:xfrm>
            <a:custGeom>
              <a:avLst/>
              <a:gdLst/>
              <a:ahLst/>
              <a:cxnLst/>
              <a:rect r="r" b="b" t="t" l="l"/>
              <a:pathLst>
                <a:path h="8903970" w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4940" y="154940"/>
              <a:ext cx="8605520" cy="8605520"/>
            </a:xfrm>
            <a:custGeom>
              <a:avLst/>
              <a:gdLst/>
              <a:ahLst/>
              <a:cxnLst/>
              <a:rect r="r" b="b" t="t" l="l"/>
              <a:pathLst>
                <a:path h="8605520" w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2"/>
              <a:stretch>
                <a:fillRect l="-24906" t="0" r="-24906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518345" y="2216600"/>
            <a:ext cx="6422814" cy="901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Objetivo General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942515"/>
            <a:ext cx="7418731" cy="4118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3"/>
              </a:lnSpc>
              <a:spcBef>
                <a:spcPct val="0"/>
              </a:spcBef>
            </a:pPr>
            <a:r>
              <a:rPr lang="en-US" sz="3881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Desarrollar un sistema que elimine la digitación manual, automatizando la gestión de facturas y el control de stock mediante Inteligencia Artificial y  análisis predictivo.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656283" y="-2445901"/>
            <a:ext cx="15178802" cy="151788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007842" y="-1797460"/>
            <a:ext cx="13881919" cy="138819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247516" y="4028090"/>
            <a:ext cx="6033363" cy="1814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13"/>
              </a:lnSpc>
              <a:spcBef>
                <a:spcPct val="0"/>
              </a:spcBef>
            </a:pPr>
            <a:r>
              <a:rPr lang="en-US" b="true" sz="5080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Objetivos Específicos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618101" y="1767991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10236607" y="2014873"/>
            <a:ext cx="7334947" cy="1273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3"/>
              </a:lnSpc>
            </a:pPr>
            <a:r>
              <a:rPr lang="en-US" b="true" sz="2366" spc="-47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Preven</a:t>
            </a:r>
            <a:r>
              <a:rPr lang="en-US" b="true" sz="2366" spc="-47" strike="noStrike" u="non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ir </a:t>
            </a:r>
            <a:r>
              <a:rPr lang="en-US" sz="2366" spc="-47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quiebres de stock</a:t>
            </a:r>
            <a:r>
              <a:rPr lang="en-US" sz="2366" spc="-47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integrando un sistema de alertas proactivas</a:t>
            </a:r>
            <a:r>
              <a:rPr lang="en-US" sz="2366" spc="-47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l">
              <a:lnSpc>
                <a:spcPts val="3313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763159" y="1984053"/>
            <a:ext cx="1134140" cy="858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144000" y="3541391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9289058" y="3757453"/>
            <a:ext cx="1134140" cy="858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9144000" y="5318072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10762506" y="5491835"/>
            <a:ext cx="7334947" cy="817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5"/>
              </a:lnSpc>
            </a:pPr>
            <a:r>
              <a:rPr lang="en-US" b="true" sz="2303" spc="-46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Habilita</a:t>
            </a:r>
            <a:r>
              <a:rPr lang="en-US" b="true" sz="2303" spc="-46" strike="noStrike" u="non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r </a:t>
            </a:r>
            <a:r>
              <a:rPr lang="en-US" sz="2303" spc="-46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la trazabilidad del inventario mediante un Dashboard analítico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89058" y="5534134"/>
            <a:ext cx="1134140" cy="858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8618101" y="7094753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8" id="18"/>
          <p:cNvSpPr txBox="true"/>
          <p:nvPr/>
        </p:nvSpPr>
        <p:spPr>
          <a:xfrm rot="0">
            <a:off x="10347156" y="7380503"/>
            <a:ext cx="7316122" cy="1263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5"/>
              </a:lnSpc>
            </a:pPr>
            <a:r>
              <a:rPr lang="en-US" b="true" sz="2382" spc="-47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Proyectar </a:t>
            </a:r>
            <a:r>
              <a:rPr lang="en-US" sz="2382" spc="-4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la demanda futura a</a:t>
            </a:r>
            <a:r>
              <a:rPr lang="en-US" sz="2382" spc="-47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plicando modelos predictivos </a:t>
            </a:r>
          </a:p>
          <a:p>
            <a:pPr algn="l">
              <a:lnSpc>
                <a:spcPts val="3335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8763159" y="7310815"/>
            <a:ext cx="1134140" cy="858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905455" y="2656032"/>
            <a:ext cx="373607" cy="373607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315313" y="4180490"/>
            <a:ext cx="373607" cy="373607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944228" y="7402839"/>
            <a:ext cx="373607" cy="373607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309460" y="5760481"/>
            <a:ext cx="373607" cy="373607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7094075" y="846314"/>
            <a:ext cx="373607" cy="373607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7094075" y="9258300"/>
            <a:ext cx="373607" cy="373607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38" id="38"/>
          <p:cNvSpPr/>
          <p:nvPr/>
        </p:nvSpPr>
        <p:spPr>
          <a:xfrm flipH="false" flipV="false" rot="0">
            <a:off x="7944228" y="8732976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5"/>
                </a:lnTo>
                <a:lnTo>
                  <a:pt x="0" y="1424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9" id="39"/>
          <p:cNvSpPr txBox="true"/>
          <p:nvPr/>
        </p:nvSpPr>
        <p:spPr>
          <a:xfrm rot="0">
            <a:off x="9783972" y="8989585"/>
            <a:ext cx="7983996" cy="844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5"/>
              </a:lnSpc>
            </a:pPr>
            <a:r>
              <a:rPr lang="en-US" b="true" sz="2382" spc="-47" strike="noStrike" u="non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Validar </a:t>
            </a:r>
            <a:r>
              <a:rPr lang="en-US" sz="2382" spc="-47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la funcionalidad de los módulos en un entorno de pruebas controlado.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8089286" y="8949038"/>
            <a:ext cx="1134140" cy="858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06</a:t>
            </a:r>
          </a:p>
        </p:txBody>
      </p:sp>
      <p:sp>
        <p:nvSpPr>
          <p:cNvPr name="Freeform 41" id="41"/>
          <p:cNvSpPr/>
          <p:nvPr/>
        </p:nvSpPr>
        <p:spPr>
          <a:xfrm flipH="false" flipV="false" rot="0">
            <a:off x="8131031" y="134186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5"/>
                </a:lnTo>
                <a:lnTo>
                  <a:pt x="0" y="1424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2" id="42"/>
          <p:cNvSpPr txBox="true"/>
          <p:nvPr/>
        </p:nvSpPr>
        <p:spPr>
          <a:xfrm rot="0">
            <a:off x="9955337" y="284913"/>
            <a:ext cx="7641266" cy="1273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5"/>
              </a:lnSpc>
            </a:pPr>
            <a:r>
              <a:rPr lang="en-US" sz="2361" spc="-4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true" sz="2361" spc="-47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i</a:t>
            </a:r>
            <a:r>
              <a:rPr lang="en-US" b="true" sz="2361" spc="-47" strike="noStrike" u="non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mplementar  </a:t>
            </a:r>
            <a:r>
              <a:rPr lang="en-US" sz="2361" spc="-47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el módulo de escaneo OCR, Automatizar la entrada de datos</a:t>
            </a:r>
          </a:p>
          <a:p>
            <a:pPr algn="l">
              <a:lnSpc>
                <a:spcPts val="3305"/>
              </a:lnSpc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8276089" y="350248"/>
            <a:ext cx="1134140" cy="858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762506" y="3715243"/>
            <a:ext cx="7334947" cy="1273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3"/>
              </a:lnSpc>
            </a:pPr>
            <a:r>
              <a:rPr lang="en-US" b="true" sz="2366" spc="-47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Agilizar </a:t>
            </a:r>
            <a:r>
              <a:rPr lang="en-US" sz="2366" spc="-4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la consulta de información d</a:t>
            </a:r>
            <a:r>
              <a:rPr lang="en-US" sz="2366" spc="-47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esarrollando un asistente inteligente (Chatbot) con IA.</a:t>
            </a:r>
          </a:p>
          <a:p>
            <a:pPr algn="l">
              <a:lnSpc>
                <a:spcPts val="3313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300906" y="-5130676"/>
            <a:ext cx="7921720" cy="792172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767039" y="7649058"/>
            <a:ext cx="7921720" cy="792172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212021" y="5546917"/>
            <a:ext cx="4927290" cy="3282807"/>
          </a:xfrm>
          <a:custGeom>
            <a:avLst/>
            <a:gdLst/>
            <a:ahLst/>
            <a:cxnLst/>
            <a:rect r="r" b="b" t="t" l="l"/>
            <a:pathLst>
              <a:path h="3282807" w="4927290">
                <a:moveTo>
                  <a:pt x="0" y="0"/>
                </a:moveTo>
                <a:lnTo>
                  <a:pt x="4927290" y="0"/>
                </a:lnTo>
                <a:lnTo>
                  <a:pt x="4927290" y="3282807"/>
                </a:lnTo>
                <a:lnTo>
                  <a:pt x="0" y="32828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438833" y="2214277"/>
            <a:ext cx="4157567" cy="3267384"/>
          </a:xfrm>
          <a:custGeom>
            <a:avLst/>
            <a:gdLst/>
            <a:ahLst/>
            <a:cxnLst/>
            <a:rect r="r" b="b" t="t" l="l"/>
            <a:pathLst>
              <a:path h="3267384" w="4157567">
                <a:moveTo>
                  <a:pt x="0" y="0"/>
                </a:moveTo>
                <a:lnTo>
                  <a:pt x="4157566" y="0"/>
                </a:lnTo>
                <a:lnTo>
                  <a:pt x="4157566" y="3267384"/>
                </a:lnTo>
                <a:lnTo>
                  <a:pt x="0" y="32673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68" t="-10967" r="0" b="-20054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944544" y="-7476"/>
            <a:ext cx="12398912" cy="1342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436"/>
              </a:lnSpc>
              <a:spcBef>
                <a:spcPct val="0"/>
              </a:spcBef>
            </a:pPr>
            <a:r>
              <a:rPr lang="en-US" b="true" sz="7454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 REQUERIMIENTOS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6848" y="1803367"/>
            <a:ext cx="6757635" cy="400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0"/>
              </a:lnSpc>
              <a:spcBef>
                <a:spcPct val="0"/>
              </a:spcBef>
            </a:pPr>
            <a:r>
              <a:rPr lang="en-US" b="true" sz="3257" spc="-65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Funcional</a:t>
            </a:r>
          </a:p>
          <a:p>
            <a:pPr algn="l" marL="703329" indent="-351665" lvl="1">
              <a:lnSpc>
                <a:spcPts val="4560"/>
              </a:lnSpc>
              <a:buFont typeface="Arial"/>
              <a:buChar char="•"/>
            </a:pPr>
            <a:r>
              <a:rPr lang="en-US" sz="3257" spc="-6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Ingesta OCR</a:t>
            </a:r>
          </a:p>
          <a:p>
            <a:pPr algn="l" marL="703329" indent="-351665" lvl="1">
              <a:lnSpc>
                <a:spcPts val="4560"/>
              </a:lnSpc>
              <a:buFont typeface="Arial"/>
              <a:buChar char="•"/>
            </a:pPr>
            <a:r>
              <a:rPr lang="en-US" sz="3257" spc="-6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Actualización en tiempo real</a:t>
            </a:r>
          </a:p>
          <a:p>
            <a:pPr algn="l" marL="703329" indent="-351665" lvl="1">
              <a:lnSpc>
                <a:spcPts val="4560"/>
              </a:lnSpc>
              <a:buFont typeface="Arial"/>
              <a:buChar char="•"/>
            </a:pPr>
            <a:r>
              <a:rPr lang="en-US" sz="3257" spc="-6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Sistema de alertas</a:t>
            </a:r>
          </a:p>
          <a:p>
            <a:pPr algn="l" marL="703329" indent="-351665" lvl="1">
              <a:lnSpc>
                <a:spcPts val="4560"/>
              </a:lnSpc>
              <a:buFont typeface="Arial"/>
              <a:buChar char="•"/>
            </a:pPr>
            <a:r>
              <a:rPr lang="en-US" sz="3257" spc="-6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Asistente Virtual Inteligente</a:t>
            </a:r>
          </a:p>
          <a:p>
            <a:pPr algn="l">
              <a:lnSpc>
                <a:spcPts val="4560"/>
              </a:lnSpc>
            </a:pPr>
          </a:p>
          <a:p>
            <a:pPr algn="l">
              <a:lnSpc>
                <a:spcPts val="456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469407" y="5922115"/>
            <a:ext cx="8081879" cy="2907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77"/>
              </a:lnSpc>
              <a:spcBef>
                <a:spcPct val="0"/>
              </a:spcBef>
            </a:pPr>
            <a:r>
              <a:rPr lang="en-US" b="true" sz="3269" spc="-65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No Funcional</a:t>
            </a:r>
          </a:p>
          <a:p>
            <a:pPr algn="l" marL="705970" indent="-352985" lvl="1">
              <a:lnSpc>
                <a:spcPts val="4577"/>
              </a:lnSpc>
              <a:spcBef>
                <a:spcPct val="0"/>
              </a:spcBef>
              <a:buFont typeface="Arial"/>
              <a:buChar char="•"/>
            </a:pPr>
            <a:r>
              <a:rPr lang="en-US" sz="3269" spc="-6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Alta Disponibilidad </a:t>
            </a:r>
          </a:p>
          <a:p>
            <a:pPr algn="l" marL="705970" indent="-352985" lvl="1">
              <a:lnSpc>
                <a:spcPts val="4577"/>
              </a:lnSpc>
              <a:spcBef>
                <a:spcPct val="0"/>
              </a:spcBef>
              <a:buFont typeface="Arial"/>
              <a:buChar char="•"/>
            </a:pPr>
            <a:r>
              <a:rPr lang="en-US" sz="3269" spc="-6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Escalabilidad (Microservicios)</a:t>
            </a:r>
          </a:p>
          <a:p>
            <a:pPr algn="l" marL="705970" indent="-352985" lvl="1">
              <a:lnSpc>
                <a:spcPts val="4577"/>
              </a:lnSpc>
              <a:spcBef>
                <a:spcPct val="0"/>
              </a:spcBef>
              <a:buFont typeface="Arial"/>
              <a:buChar char="•"/>
            </a:pPr>
            <a:r>
              <a:rPr lang="en-US" sz="3269" spc="-6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Diseño Web Responsive</a:t>
            </a:r>
          </a:p>
          <a:p>
            <a:pPr algn="l">
              <a:lnSpc>
                <a:spcPts val="4577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332217" y="8978621"/>
            <a:ext cx="18476217" cy="1028700"/>
            <a:chOff x="0" y="0"/>
            <a:chExt cx="4866164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66164" cy="328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525" y="0"/>
            <a:ext cx="18207926" cy="10143691"/>
            <a:chOff x="0" y="0"/>
            <a:chExt cx="5098624" cy="28404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8624" cy="2840459"/>
            </a:xfrm>
            <a:custGeom>
              <a:avLst/>
              <a:gdLst/>
              <a:ahLst/>
              <a:cxnLst/>
              <a:rect r="r" b="b" t="t" l="l"/>
              <a:pathLst>
                <a:path h="2840459" w="5098624">
                  <a:moveTo>
                    <a:pt x="0" y="0"/>
                  </a:moveTo>
                  <a:lnTo>
                    <a:pt x="5098624" y="0"/>
                  </a:lnTo>
                  <a:lnTo>
                    <a:pt x="5098624" y="2840459"/>
                  </a:lnTo>
                  <a:lnTo>
                    <a:pt x="0" y="28404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5098624" cy="2897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201579" y="720386"/>
            <a:ext cx="7884841" cy="819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  <a:spcBef>
                <a:spcPct val="0"/>
              </a:spcBef>
            </a:pPr>
            <a:r>
              <a:rPr lang="en-US" b="true" sz="4500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Alcance del Proyecto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9867" y="1796904"/>
            <a:ext cx="17407241" cy="3274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09"/>
              </a:lnSpc>
            </a:pPr>
            <a:r>
              <a:rPr lang="en-US" sz="3078" b="tru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LO QUE INCLUYE :</a:t>
            </a:r>
          </a:p>
          <a:p>
            <a:pPr algn="l" marL="664641" indent="-332320" lvl="1">
              <a:lnSpc>
                <a:spcPts val="430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78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Plataforma: </a:t>
            </a:r>
            <a:r>
              <a:rPr lang="en-US" sz="307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Aplicación Web Responsive (Mobile-First).</a:t>
            </a:r>
          </a:p>
          <a:p>
            <a:pPr algn="l" marL="664641" indent="-332320" lvl="1">
              <a:lnSpc>
                <a:spcPts val="430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78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Funcionalidades: </a:t>
            </a:r>
            <a:r>
              <a:rPr lang="en-US" sz="307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Gestión, OCR, Alertas y Chatbot IA.</a:t>
            </a:r>
          </a:p>
          <a:p>
            <a:pPr algn="l" marL="664641" indent="-332320" lvl="1">
              <a:lnSpc>
                <a:spcPts val="4309"/>
              </a:lnSpc>
              <a:buFont typeface="Arial"/>
              <a:buChar char="•"/>
            </a:pPr>
            <a:r>
              <a:rPr lang="en-US" b="true" sz="3078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Análisis: </a:t>
            </a:r>
            <a:r>
              <a:rPr lang="en-US" sz="307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Dashboard de trazabilidad.</a:t>
            </a:r>
          </a:p>
          <a:p>
            <a:pPr algn="l" marL="664641" indent="-332320" lvl="1">
              <a:lnSpc>
                <a:spcPts val="4309"/>
              </a:lnSpc>
              <a:buFont typeface="Arial"/>
              <a:buChar char="•"/>
            </a:pPr>
            <a:r>
              <a:rPr lang="en-US" b="true" sz="3078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Mercado: </a:t>
            </a:r>
            <a:r>
              <a:rPr lang="en-US" sz="307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PYMEs en Chile (Español).</a:t>
            </a:r>
          </a:p>
          <a:p>
            <a:pPr algn="l">
              <a:lnSpc>
                <a:spcPts val="4309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086421" y="3186040"/>
            <a:ext cx="4172879" cy="3914920"/>
          </a:xfrm>
          <a:custGeom>
            <a:avLst/>
            <a:gdLst/>
            <a:ahLst/>
            <a:cxnLst/>
            <a:rect r="r" b="b" t="t" l="l"/>
            <a:pathLst>
              <a:path h="3914920" w="4172879">
                <a:moveTo>
                  <a:pt x="0" y="0"/>
                </a:moveTo>
                <a:lnTo>
                  <a:pt x="4172879" y="0"/>
                </a:lnTo>
                <a:lnTo>
                  <a:pt x="4172879" y="3914920"/>
                </a:lnTo>
                <a:lnTo>
                  <a:pt x="0" y="3914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40379" y="5375865"/>
            <a:ext cx="17407241" cy="3203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09"/>
              </a:lnSpc>
            </a:pPr>
            <a:r>
              <a:rPr lang="en-US" b="true" sz="3078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NO INCLUYE </a:t>
            </a:r>
            <a:r>
              <a:rPr lang="en-US" b="true" sz="3078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</a:p>
          <a:p>
            <a:pPr algn="just" marL="664641" indent="-332320" lvl="1">
              <a:lnSpc>
                <a:spcPts val="4309"/>
              </a:lnSpc>
              <a:spcBef>
                <a:spcPct val="0"/>
              </a:spcBef>
              <a:buFont typeface="Arial"/>
              <a:buChar char="•"/>
            </a:pPr>
            <a:r>
              <a:rPr lang="en-US" sz="307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Aplicación Móvil Nativa (Android/iOS).</a:t>
            </a:r>
          </a:p>
          <a:p>
            <a:pPr algn="just" marL="664641" indent="-332320" lvl="1">
              <a:lnSpc>
                <a:spcPts val="4309"/>
              </a:lnSpc>
              <a:buFont typeface="Arial"/>
              <a:buChar char="•"/>
            </a:pPr>
            <a:r>
              <a:rPr lang="en-US" sz="307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307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ntegración directa con ERPs contables.</a:t>
            </a:r>
          </a:p>
          <a:p>
            <a:pPr algn="just" marL="664641" indent="-332320" lvl="1">
              <a:lnSpc>
                <a:spcPts val="4309"/>
              </a:lnSpc>
              <a:buFont typeface="Arial"/>
              <a:buChar char="•"/>
            </a:pPr>
            <a:r>
              <a:rPr lang="en-US" sz="307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Módulo de emisión de facturas electrónicas.</a:t>
            </a:r>
          </a:p>
          <a:p>
            <a:pPr algn="just" marL="664641" indent="-332320" lvl="1">
              <a:lnSpc>
                <a:spcPts val="4309"/>
              </a:lnSpc>
              <a:buFont typeface="Arial"/>
              <a:buChar char="•"/>
            </a:pPr>
            <a:r>
              <a:rPr lang="en-US" sz="307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Soporte multi-idioma.</a:t>
            </a:r>
          </a:p>
          <a:p>
            <a:pPr algn="l">
              <a:lnSpc>
                <a:spcPts val="374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626482" y="146263"/>
            <a:ext cx="5021170" cy="10287000"/>
            <a:chOff x="0" y="0"/>
            <a:chExt cx="13224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24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22448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322448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700679" y="7074186"/>
            <a:ext cx="5946973" cy="594697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3984" y="9575643"/>
            <a:ext cx="11402164" cy="711357"/>
          </a:xfrm>
          <a:custGeom>
            <a:avLst/>
            <a:gdLst/>
            <a:ahLst/>
            <a:cxnLst/>
            <a:rect r="r" b="b" t="t" l="l"/>
            <a:pathLst>
              <a:path h="711357" w="11402164">
                <a:moveTo>
                  <a:pt x="0" y="0"/>
                </a:moveTo>
                <a:lnTo>
                  <a:pt x="11402164" y="0"/>
                </a:lnTo>
                <a:lnTo>
                  <a:pt x="11402164" y="711357"/>
                </a:lnTo>
                <a:lnTo>
                  <a:pt x="0" y="7113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6567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2565917" y="-2541540"/>
            <a:ext cx="4693046" cy="469304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948791" y="7074186"/>
            <a:ext cx="4458298" cy="2502220"/>
          </a:xfrm>
          <a:custGeom>
            <a:avLst/>
            <a:gdLst/>
            <a:ahLst/>
            <a:cxnLst/>
            <a:rect r="r" b="b" t="t" l="l"/>
            <a:pathLst>
              <a:path h="2502220" w="4458298">
                <a:moveTo>
                  <a:pt x="0" y="0"/>
                </a:moveTo>
                <a:lnTo>
                  <a:pt x="4458297" y="0"/>
                </a:lnTo>
                <a:lnTo>
                  <a:pt x="4458297" y="2502219"/>
                </a:lnTo>
                <a:lnTo>
                  <a:pt x="0" y="25022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13" id="13"/>
          <p:cNvSpPr txBox="true"/>
          <p:nvPr/>
        </p:nvSpPr>
        <p:spPr>
          <a:xfrm rot="0">
            <a:off x="2361480" y="365218"/>
            <a:ext cx="7922504" cy="819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00"/>
              </a:lnSpc>
              <a:spcBef>
                <a:spcPct val="0"/>
              </a:spcBef>
            </a:pPr>
            <a:r>
              <a:rPr lang="en-US" b="true" sz="4500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Metodología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46523" y="1108166"/>
            <a:ext cx="10231526" cy="450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10"/>
              </a:lnSpc>
              <a:spcBef>
                <a:spcPct val="0"/>
              </a:spcBef>
            </a:pPr>
            <a:r>
              <a:rPr lang="en-US" sz="2507" spc="-50" strike="noStrike" u="non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07" spc="-50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Cascada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4929" y="1812778"/>
            <a:ext cx="14171301" cy="5845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1"/>
              </a:lnSpc>
              <a:spcBef>
                <a:spcPct val="0"/>
              </a:spcBef>
            </a:pPr>
            <a:r>
              <a:rPr lang="en-US" b="true" sz="2743" spc="-54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A</a:t>
            </a:r>
            <a:r>
              <a:rPr lang="en-US" b="true" sz="2743" spc="-54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lcance Definido: </a:t>
            </a:r>
            <a:r>
              <a:rPr lang="en-US" sz="2743" spc="-54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El alcance técnico y funcional estuvo totalmente claro desde el inicio.</a:t>
            </a:r>
          </a:p>
          <a:p>
            <a:pPr algn="l">
              <a:lnSpc>
                <a:spcPts val="3841"/>
              </a:lnSpc>
              <a:spcBef>
                <a:spcPct val="0"/>
              </a:spcBef>
            </a:pPr>
          </a:p>
          <a:p>
            <a:pPr algn="l">
              <a:lnSpc>
                <a:spcPts val="3841"/>
              </a:lnSpc>
              <a:spcBef>
                <a:spcPct val="0"/>
              </a:spcBef>
            </a:pPr>
            <a:r>
              <a:rPr lang="en-US" b="true" sz="2743" spc="-54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Sin Incertidumbre Tecnológica: </a:t>
            </a:r>
            <a:r>
              <a:rPr lang="en-US" sz="2743" spc="-54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La arquitectura y los servicios de IA ya estaban decididos, sin necesidad de exploración.</a:t>
            </a:r>
          </a:p>
          <a:p>
            <a:pPr algn="l">
              <a:lnSpc>
                <a:spcPts val="3841"/>
              </a:lnSpc>
              <a:spcBef>
                <a:spcPct val="0"/>
              </a:spcBef>
            </a:pPr>
          </a:p>
          <a:p>
            <a:pPr algn="l">
              <a:lnSpc>
                <a:spcPts val="3841"/>
              </a:lnSpc>
              <a:spcBef>
                <a:spcPct val="0"/>
              </a:spcBef>
            </a:pPr>
            <a:r>
              <a:rPr lang="en-US" b="true" sz="2743" spc="-54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Trabajo Estructurado:</a:t>
            </a:r>
            <a:r>
              <a:rPr lang="en-US" sz="2743" spc="-54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Los requerimientos estables permitieron un desarrollo lineal y secuencial.</a:t>
            </a:r>
          </a:p>
          <a:p>
            <a:pPr algn="l">
              <a:lnSpc>
                <a:spcPts val="3841"/>
              </a:lnSpc>
              <a:spcBef>
                <a:spcPct val="0"/>
              </a:spcBef>
            </a:pPr>
          </a:p>
          <a:p>
            <a:pPr algn="l">
              <a:lnSpc>
                <a:spcPts val="3841"/>
              </a:lnSpc>
              <a:spcBef>
                <a:spcPct val="0"/>
              </a:spcBef>
            </a:pPr>
            <a:r>
              <a:rPr lang="en-US" b="true" sz="2743" spc="-54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Cumplimiento de Plazos:</a:t>
            </a:r>
            <a:r>
              <a:rPr lang="en-US" sz="2743" spc="-54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El enfoque redujo riesgos y aseguró la entrega completa en el tiempo estipulado.</a:t>
            </a:r>
          </a:p>
          <a:p>
            <a:pPr algn="l">
              <a:lnSpc>
                <a:spcPts val="384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DAG4-pZwZrI</dc:identifier>
  <dcterms:modified xsi:type="dcterms:W3CDTF">2011-08-01T06:04:30Z</dcterms:modified>
  <cp:revision>1</cp:revision>
  <dc:title>Capstone-TrueStock-2025</dc:title>
</cp:coreProperties>
</file>